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351" r:id="rId2"/>
    <p:sldId id="352" r:id="rId3"/>
    <p:sldId id="353" r:id="rId4"/>
    <p:sldId id="354" r:id="rId5"/>
    <p:sldId id="355" r:id="rId6"/>
    <p:sldId id="356" r:id="rId7"/>
    <p:sldId id="357" r:id="rId8"/>
    <p:sldId id="445" r:id="rId9"/>
    <p:sldId id="358" r:id="rId10"/>
    <p:sldId id="439" r:id="rId11"/>
    <p:sldId id="360" r:id="rId12"/>
    <p:sldId id="361" r:id="rId13"/>
    <p:sldId id="362" r:id="rId14"/>
    <p:sldId id="363" r:id="rId15"/>
    <p:sldId id="364" r:id="rId16"/>
    <p:sldId id="366" r:id="rId17"/>
    <p:sldId id="367" r:id="rId18"/>
    <p:sldId id="368" r:id="rId19"/>
    <p:sldId id="369" r:id="rId20"/>
    <p:sldId id="440" r:id="rId21"/>
    <p:sldId id="386" r:id="rId22"/>
    <p:sldId id="387" r:id="rId23"/>
    <p:sldId id="446" r:id="rId24"/>
    <p:sldId id="447" r:id="rId25"/>
    <p:sldId id="448" r:id="rId26"/>
    <p:sldId id="388" r:id="rId27"/>
    <p:sldId id="43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 tang" initials="jt" lastIdx="1" clrIdx="0">
    <p:extLst>
      <p:ext uri="{19B8F6BF-5375-455C-9EA6-DF929625EA0E}">
        <p15:presenceInfo xmlns:p15="http://schemas.microsoft.com/office/powerpoint/2012/main" userId="S-1-5-21-2294777299-304657312-1235955825-269609" providerId="AD"/>
      </p:ext>
    </p:extLst>
  </p:cmAuthor>
  <p:cmAuthor id="2" name="Tang Jian" initials="TJ" lastIdx="1" clrIdx="1">
    <p:extLst>
      <p:ext uri="{19B8F6BF-5375-455C-9EA6-DF929625EA0E}">
        <p15:presenceInfo xmlns:p15="http://schemas.microsoft.com/office/powerpoint/2012/main" userId="463d7adbcc7c420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8"/>
    <p:restoredTop sz="94287"/>
  </p:normalViewPr>
  <p:slideViewPr>
    <p:cSldViewPr snapToGrid="0">
      <p:cViewPr varScale="1">
        <p:scale>
          <a:sx n="214" d="100"/>
          <a:sy n="214" d="100"/>
        </p:scale>
        <p:origin x="16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3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.tiff>
</file>

<file path=ppt/media/image10.jpeg>
</file>

<file path=ppt/media/image11.jpeg>
</file>

<file path=ppt/media/image12.jpeg>
</file>

<file path=ppt/media/image13.png>
</file>

<file path=ppt/media/image17.jpeg>
</file>

<file path=ppt/media/image18.png>
</file>

<file path=ppt/media/image19.png>
</file>

<file path=ppt/media/image2.tiff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.jpeg>
</file>

<file path=ppt/media/image30.png>
</file>

<file path=ppt/media/image39.png>
</file>

<file path=ppt/media/image4.jpeg>
</file>

<file path=ppt/media/image41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4C8B7-AC26-4922-A012-A29B57C4ECFE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61ABBE-74E0-4DD6-974A-50B8C8A79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90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5CA887-7947-6549-8D76-493BB46BBC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81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C4D65-F759-4C4B-9D34-05D3299B24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18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C4D65-F759-4C4B-9D34-05D3299B24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65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C4D65-F759-4C4B-9D34-05D3299B249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74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C4D65-F759-4C4B-9D34-05D3299B249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153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64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5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62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7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2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1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9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74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16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92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3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8704A-95B2-4EC6-AB97-449348F56CA3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7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ian.tang@hec.c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0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ytorch.org/tutorials/beginner/nlp/word_embeddings_tutorial.html" TargetMode="External"/><Relationship Id="rId2" Type="http://schemas.openxmlformats.org/officeDocument/2006/relationships/hyperlink" Target="https://github.com/blackredscarf/pytorch-SkipGram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D9AC-0A48-5C41-84B3-605D2ED01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53" y="1242856"/>
            <a:ext cx="11039911" cy="1270102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Compréhension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 </a:t>
            </a: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Langage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Naturel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7F857-EA1C-A54A-AEA4-25926C543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9424" y="262609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altLang="zh-Han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Jian Tang 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HEC Montreal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Mila-Quebec AI Institute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jian.tang@hec.ca</a:t>
            </a:r>
            <a:endParaRPr lang="en-US" altLang="zh-Han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9B210F-6542-8D41-A398-93783A5C51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666"/>
          <a:stretch/>
        </p:blipFill>
        <p:spPr>
          <a:xfrm>
            <a:off x="3016940" y="4480748"/>
            <a:ext cx="1855659" cy="1193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470A74-47AA-064D-9980-4EB15AE504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1453" y="4208366"/>
            <a:ext cx="3421336" cy="171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71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B00D5-395D-C14C-81FB-C872F348F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Questions de Recherche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C1C0F-9A23-D440-B5E2-F1FA9732F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Comment </a:t>
            </a:r>
            <a:r>
              <a:rPr lang="en-US" dirty="0" err="1"/>
              <a:t>apprendre</a:t>
            </a:r>
            <a:r>
              <a:rPr lang="en-US" dirty="0"/>
              <a:t> </a:t>
            </a:r>
            <a:r>
              <a:rPr lang="en-US" dirty="0" err="1"/>
              <a:t>efficacement</a:t>
            </a:r>
            <a:r>
              <a:rPr lang="en-US" dirty="0"/>
              <a:t> les </a:t>
            </a:r>
            <a:r>
              <a:rPr lang="en-US" dirty="0" err="1"/>
              <a:t>représentations</a:t>
            </a:r>
            <a:r>
              <a:rPr lang="en-US" dirty="0"/>
              <a:t> des mots, phrases, et documents ?</a:t>
            </a:r>
            <a:br>
              <a:rPr lang="en-US" dirty="0"/>
            </a:b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Comment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générer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du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langage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naturel ?</a:t>
            </a:r>
          </a:p>
        </p:txBody>
      </p:sp>
    </p:spTree>
    <p:extLst>
      <p:ext uri="{BB962C8B-B14F-4D97-AF65-F5344CB8AC3E}">
        <p14:creationId xmlns:p14="http://schemas.microsoft.com/office/powerpoint/2010/main" val="129800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Représentations</a:t>
            </a:r>
            <a:r>
              <a:rPr lang="en-US" dirty="0"/>
              <a:t> </a:t>
            </a:r>
            <a:r>
              <a:rPr lang="en-US" dirty="0" err="1"/>
              <a:t>Classiques</a:t>
            </a:r>
            <a:r>
              <a:rPr lang="en-US" dirty="0"/>
              <a:t> des Mots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967" y="1793164"/>
            <a:ext cx="9631357" cy="108296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Mots </a:t>
            </a:r>
            <a:r>
              <a:rPr lang="en-US" dirty="0" err="1"/>
              <a:t>comme</a:t>
            </a:r>
            <a:r>
              <a:rPr lang="en-US" dirty="0"/>
              <a:t> </a:t>
            </a:r>
            <a:r>
              <a:rPr lang="en-US" dirty="0" err="1"/>
              <a:t>symboles</a:t>
            </a:r>
            <a:r>
              <a:rPr lang="en-US" dirty="0"/>
              <a:t> </a:t>
            </a:r>
            <a:r>
              <a:rPr lang="en-US" dirty="0" err="1"/>
              <a:t>atomiques</a:t>
            </a:r>
            <a:r>
              <a:rPr lang="en-US" dirty="0"/>
              <a:t> : </a:t>
            </a:r>
            <a:r>
              <a:rPr lang="en-US" dirty="0" err="1"/>
              <a:t>représentation</a:t>
            </a:r>
            <a:r>
              <a:rPr lang="en-US" dirty="0"/>
              <a:t> “One-hot”</a:t>
            </a:r>
          </a:p>
          <a:p>
            <a:r>
              <a:rPr lang="en-US" dirty="0"/>
              <a:t>Documents : “Sac de mots”</a:t>
            </a:r>
            <a:br>
              <a:rPr lang="en-US" dirty="0"/>
            </a:br>
            <a:endParaRPr lang="en-US" altLang="zh-CN" dirty="0"/>
          </a:p>
        </p:txBody>
      </p:sp>
      <p:grpSp>
        <p:nvGrpSpPr>
          <p:cNvPr id="25" name="Group 24"/>
          <p:cNvGrpSpPr/>
          <p:nvPr/>
        </p:nvGrpSpPr>
        <p:grpSpPr>
          <a:xfrm>
            <a:off x="935208" y="2876126"/>
            <a:ext cx="8361633" cy="1346926"/>
            <a:chOff x="1340650" y="2687906"/>
            <a:chExt cx="8361633" cy="1346926"/>
          </a:xfrm>
        </p:grpSpPr>
        <p:grpSp>
          <p:nvGrpSpPr>
            <p:cNvPr id="10" name="Group 9"/>
            <p:cNvGrpSpPr/>
            <p:nvPr/>
          </p:nvGrpSpPr>
          <p:grpSpPr>
            <a:xfrm>
              <a:off x="1340650" y="2687906"/>
              <a:ext cx="7044362" cy="1346926"/>
              <a:chOff x="1409525" y="3495666"/>
              <a:chExt cx="7044362" cy="1346926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409525" y="3495666"/>
                <a:ext cx="7044362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3600" dirty="0">
                    <a:ln w="0"/>
                    <a:solidFill>
                      <a:srgbClr val="00B05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“</a:t>
                </a:r>
                <a:r>
                  <a:rPr lang="en-US" sz="3600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réseau</a:t>
                </a:r>
                <a:r>
                  <a:rPr lang="en-US" sz="3600" dirty="0">
                    <a:ln w="0"/>
                    <a:solidFill>
                      <a:srgbClr val="00B05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” = [0,1,0,0,0,0,0]</a:t>
                </a: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304184" y="4196261"/>
                <a:ext cx="5080557" cy="64633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3600" dirty="0">
                    <a:ln w="0"/>
                    <a:solidFill>
                      <a:srgbClr val="00B05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“</a:t>
                </a:r>
                <a:r>
                  <a:rPr lang="en-US" sz="3600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réseaux</a:t>
                </a:r>
                <a:r>
                  <a:rPr lang="en-US" sz="3600" dirty="0">
                    <a:ln w="0"/>
                    <a:solidFill>
                      <a:srgbClr val="00B05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” = [0,0,0,0,1,0,0]</a:t>
                </a:r>
              </a:p>
            </p:txBody>
          </p:sp>
        </p:grpSp>
        <p:sp>
          <p:nvSpPr>
            <p:cNvPr id="14" name="Equal 13"/>
            <p:cNvSpPr/>
            <p:nvPr/>
          </p:nvSpPr>
          <p:spPr>
            <a:xfrm>
              <a:off x="7927812" y="3273581"/>
              <a:ext cx="914400" cy="582406"/>
            </a:xfrm>
            <a:prstGeom prst="mathEqual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9283579" y="3180927"/>
              <a:ext cx="4187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600" dirty="0">
                  <a:ln w="0"/>
                  <a:solidFill>
                    <a:srgbClr val="00B05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</a:t>
              </a:r>
              <a:endParaRPr lang="en-US" sz="36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912903" y="2750646"/>
              <a:ext cx="103425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600" dirty="0">
                  <a:ln w="0"/>
                  <a:solidFill>
                    <a:srgbClr val="00B05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AND</a:t>
              </a:r>
              <a:endParaRPr lang="en-US" sz="3600" dirty="0"/>
            </a:p>
          </p:txBody>
        </p:sp>
      </p:grpSp>
      <p:sp>
        <p:nvSpPr>
          <p:cNvPr id="24" name="Content Placeholder 2"/>
          <p:cNvSpPr txBox="1">
            <a:spLocks/>
          </p:cNvSpPr>
          <p:nvPr/>
        </p:nvSpPr>
        <p:spPr>
          <a:xfrm>
            <a:off x="820948" y="4506191"/>
            <a:ext cx="9631357" cy="1647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Problèmes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:</a:t>
            </a:r>
          </a:p>
          <a:p>
            <a:pPr lvl="1"/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Ignorer la relation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sémantique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entre les mots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 </a:t>
            </a:r>
            <a:r>
              <a:rPr lang="en-US" b="0" i="0" u="none" strike="noStrike" dirty="0" err="1">
                <a:solidFill>
                  <a:srgbClr val="C00000"/>
                </a:solidFill>
                <a:effectLst/>
              </a:rPr>
              <a:t>malédiction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la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dimensionnalité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09172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Représentations</a:t>
            </a:r>
            <a:r>
              <a:rPr lang="en-US" dirty="0"/>
              <a:t> des Mots par </a:t>
            </a:r>
            <a:r>
              <a:rPr lang="en-US" dirty="0" err="1"/>
              <a:t>Réseaux</a:t>
            </a:r>
            <a:r>
              <a:rPr lang="en-US" dirty="0"/>
              <a:t> </a:t>
            </a:r>
            <a:r>
              <a:rPr lang="en-US" dirty="0" err="1"/>
              <a:t>Neuronaux</a:t>
            </a:r>
            <a:r>
              <a:rPr lang="en-US" dirty="0"/>
              <a:t> (Bengio et al. 2003)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Chaque</a:t>
            </a:r>
            <a:r>
              <a:rPr lang="en-US" dirty="0"/>
              <a:t> mot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représenté</a:t>
            </a:r>
            <a:r>
              <a:rPr lang="en-US" dirty="0"/>
              <a:t> par un </a:t>
            </a:r>
            <a:r>
              <a:rPr lang="en-US" dirty="0" err="1"/>
              <a:t>vecteur</a:t>
            </a:r>
            <a:r>
              <a:rPr lang="en-US" dirty="0"/>
              <a:t> dense </a:t>
            </a:r>
            <a:r>
              <a:rPr lang="en-US" dirty="0" err="1"/>
              <a:t>continu</a:t>
            </a:r>
            <a:endParaRPr lang="en-US" dirty="0"/>
          </a:p>
          <a:p>
            <a:pPr lvl="1"/>
            <a:r>
              <a:rPr lang="en-US" dirty="0"/>
              <a:t>Mots avec des significations </a:t>
            </a:r>
            <a:r>
              <a:rPr lang="en-US" dirty="0" err="1"/>
              <a:t>similaires</a:t>
            </a:r>
            <a:r>
              <a:rPr lang="en-US" dirty="0"/>
              <a:t> </a:t>
            </a:r>
            <a:r>
              <a:rPr lang="en-US" dirty="0" err="1"/>
              <a:t>ont</a:t>
            </a:r>
            <a:r>
              <a:rPr lang="en-US" dirty="0"/>
              <a:t> des </a:t>
            </a:r>
            <a:r>
              <a:rPr lang="en-US" dirty="0" err="1"/>
              <a:t>vecteurs</a:t>
            </a:r>
            <a:r>
              <a:rPr lang="en-US" dirty="0"/>
              <a:t> </a:t>
            </a:r>
            <a:r>
              <a:rPr lang="en-US" dirty="0" err="1"/>
              <a:t>similaires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Représentation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des phrases, phrases et documents via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l'intégration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des mots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6221" t="14800" r="35744" b="43439"/>
          <a:stretch/>
        </p:blipFill>
        <p:spPr>
          <a:xfrm>
            <a:off x="3455549" y="3547948"/>
            <a:ext cx="5604131" cy="304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03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Hypothèse</a:t>
            </a:r>
            <a:r>
              <a:rPr lang="en-US" dirty="0"/>
              <a:t> </a:t>
            </a:r>
            <a:r>
              <a:rPr lang="en-US" dirty="0" err="1"/>
              <a:t>Distributionnelle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86918"/>
          </a:xfrm>
        </p:spPr>
        <p:txBody>
          <a:bodyPr/>
          <a:lstStyle/>
          <a:p>
            <a:r>
              <a:rPr lang="en-US" dirty="0"/>
              <a:t>“You shall know a word by the </a:t>
            </a:r>
            <a:r>
              <a:rPr lang="en-US" dirty="0">
                <a:solidFill>
                  <a:srgbClr val="0000FF"/>
                </a:solidFill>
              </a:rPr>
              <a:t>company</a:t>
            </a:r>
            <a:r>
              <a:rPr lang="en-US" dirty="0"/>
              <a:t> it keeps” (J.R. Firth 1957:11)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Le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sens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d'un mot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peut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être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représenté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voisins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791278" y="3312543"/>
            <a:ext cx="12260857" cy="886268"/>
            <a:chOff x="1311797" y="3649776"/>
            <a:chExt cx="12260857" cy="886268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4" name="Rectangle 3"/>
            <p:cNvSpPr/>
            <p:nvPr/>
          </p:nvSpPr>
          <p:spPr>
            <a:xfrm>
              <a:off x="1311797" y="3649776"/>
              <a:ext cx="10609443" cy="830997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sz="24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Un </a:t>
              </a:r>
              <a:r>
                <a:rPr lang="en-US" sz="2400" b="1" i="0" u="none" strike="noStrike" dirty="0" err="1">
                  <a:solidFill>
                    <a:srgbClr val="000000"/>
                  </a:solidFill>
                  <a:effectLst/>
                </a:rPr>
                <a:t>réseau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 de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  <a:latin typeface="-webkit-standard"/>
                </a:rPr>
                <a:t>télécommunications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  <a:latin typeface="-webkit-standard"/>
                </a:rPr>
                <a:t>permet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 aux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  <a:latin typeface="-webkit-standard"/>
                </a:rPr>
                <a:t>ordinateurs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  <a:latin typeface="-webkit-standard"/>
                </a:rPr>
                <a:t>d'échanger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 des données.</a:t>
              </a:r>
              <a:br>
                <a:rPr lang="en-US" sz="2400" dirty="0"/>
              </a:br>
              <a:endParaRPr lang="en-US" sz="2400" dirty="0">
                <a:solidFill>
                  <a:srgbClr val="0000FF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1311797" y="4074379"/>
              <a:ext cx="12260857" cy="461665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l"/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En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</a:rPr>
                <a:t>technologie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 de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</a:rPr>
                <a:t>l'information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, un </a:t>
              </a:r>
              <a:r>
                <a:rPr lang="en-US" sz="2400" b="1" i="0" u="none" strike="noStrike" dirty="0" err="1">
                  <a:solidFill>
                    <a:srgbClr val="000000"/>
                  </a:solidFill>
                  <a:effectLst/>
                </a:rPr>
                <a:t>réseau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 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</a:rPr>
                <a:t>est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</a:rPr>
                <a:t>une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</a:rPr>
                <a:t>série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 de points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</a:rPr>
                <a:t>ou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 de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</a:rPr>
                <a:t>nœuds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 </a:t>
              </a:r>
              <a:r>
                <a:rPr lang="en-US" sz="2400" b="0" i="0" u="none" strike="noStrike" dirty="0" err="1">
                  <a:solidFill>
                    <a:srgbClr val="000000"/>
                  </a:solidFill>
                  <a:effectLst/>
                </a:rPr>
                <a:t>interconnectés</a:t>
              </a:r>
              <a:r>
                <a:rPr lang="en-US" sz="2400" b="0" i="0" u="none" strike="noStrike" dirty="0">
                  <a:solidFill>
                    <a:srgbClr val="000000"/>
                  </a:solidFill>
                  <a:effectLst/>
                </a:rPr>
                <a:t>...</a:t>
              </a:r>
            </a:p>
          </p:txBody>
        </p:sp>
      </p:grpSp>
      <p:sp>
        <p:nvSpPr>
          <p:cNvPr id="7" name="Rectangle 6"/>
          <p:cNvSpPr/>
          <p:nvPr/>
        </p:nvSpPr>
        <p:spPr>
          <a:xfrm>
            <a:off x="3307375" y="4934398"/>
            <a:ext cx="43363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Représenter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"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réseau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" avec les mots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voisins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8" name="Right Arrow 7"/>
          <p:cNvSpPr/>
          <p:nvPr/>
        </p:nvSpPr>
        <p:spPr>
          <a:xfrm rot="2383589" flipH="1">
            <a:off x="3584374" y="4309479"/>
            <a:ext cx="694032" cy="4448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7791172" flipH="1">
            <a:off x="5832990" y="4305743"/>
            <a:ext cx="694032" cy="4448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66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Word2VEC </a:t>
            </a:r>
            <a:r>
              <a:rPr lang="en-US" altLang="zh-CN" dirty="0"/>
              <a:t>(</a:t>
            </a:r>
            <a:r>
              <a:rPr lang="en-US" altLang="zh-CN" dirty="0" err="1"/>
              <a:t>Mikolov</a:t>
            </a:r>
            <a:r>
              <a:rPr lang="en-US" altLang="zh-CN" dirty="0"/>
              <a:t> et al. 2013)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230439" y="3698002"/>
            <a:ext cx="3086964" cy="2238983"/>
            <a:chOff x="1248706" y="3420163"/>
            <a:chExt cx="3086964" cy="2238983"/>
          </a:xfrm>
        </p:grpSpPr>
        <p:sp>
          <p:nvSpPr>
            <p:cNvPr id="5" name="Rectangle 4"/>
            <p:cNvSpPr/>
            <p:nvPr/>
          </p:nvSpPr>
          <p:spPr>
            <a:xfrm>
              <a:off x="3302098" y="3813876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302098" y="4204209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302098" y="4912199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302098" y="5302532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570156" y="4537703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354311" y="4537703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>
              <a:stCxn id="9" idx="3"/>
              <a:endCxn id="10" idx="1"/>
            </p:cNvCxnSpPr>
            <p:nvPr/>
          </p:nvCxnSpPr>
          <p:spPr>
            <a:xfrm>
              <a:off x="1753036" y="4674863"/>
              <a:ext cx="6012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10" idx="3"/>
              <a:endCxn id="5" idx="1"/>
            </p:cNvCxnSpPr>
            <p:nvPr/>
          </p:nvCxnSpPr>
          <p:spPr>
            <a:xfrm flipV="1">
              <a:off x="2537191" y="3951036"/>
              <a:ext cx="764907" cy="7238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10" idx="3"/>
              <a:endCxn id="6" idx="1"/>
            </p:cNvCxnSpPr>
            <p:nvPr/>
          </p:nvCxnSpPr>
          <p:spPr>
            <a:xfrm flipV="1">
              <a:off x="2537191" y="4341369"/>
              <a:ext cx="764907" cy="3334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0" idx="3"/>
              <a:endCxn id="7" idx="1"/>
            </p:cNvCxnSpPr>
            <p:nvPr/>
          </p:nvCxnSpPr>
          <p:spPr>
            <a:xfrm>
              <a:off x="2537191" y="4674863"/>
              <a:ext cx="764907" cy="374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10" idx="3"/>
              <a:endCxn id="8" idx="1"/>
            </p:cNvCxnSpPr>
            <p:nvPr/>
          </p:nvCxnSpPr>
          <p:spPr>
            <a:xfrm>
              <a:off x="2537191" y="4674863"/>
              <a:ext cx="764907" cy="7648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248706" y="3424621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0070C0"/>
                  </a:solidFill>
                </a:rPr>
                <a:t>INPUT</a:t>
              </a:r>
              <a:endParaRPr lang="en-US" sz="1600" b="1" dirty="0">
                <a:solidFill>
                  <a:srgbClr val="0070C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916416" y="3420163"/>
              <a:ext cx="12479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0070C0"/>
                  </a:solidFill>
                </a:rPr>
                <a:t>PROJECTION</a:t>
              </a:r>
              <a:endParaRPr lang="en-US" sz="1600" b="1" dirty="0">
                <a:solidFill>
                  <a:srgbClr val="0070C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051179" y="3422860"/>
              <a:ext cx="9044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0070C0"/>
                  </a:solidFill>
                </a:rPr>
                <a:t>OUTPUT</a:t>
              </a:r>
              <a:endParaRPr lang="en-US" sz="1600" b="1" dirty="0">
                <a:solidFill>
                  <a:srgbClr val="0070C0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434137" y="4113030"/>
              <a:ext cx="5261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w(t)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602777" y="3741516"/>
              <a:ext cx="6928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w(t-2)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602777" y="4158654"/>
              <a:ext cx="6928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w(t-1)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602777" y="4876880"/>
              <a:ext cx="73289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w(t+1)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602777" y="5320592"/>
              <a:ext cx="73289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w(t+2)</a:t>
              </a:r>
            </a:p>
          </p:txBody>
        </p:sp>
      </p:grpSp>
      <p:sp>
        <p:nvSpPr>
          <p:cNvPr id="47" name="Content Placeholder 2"/>
          <p:cNvSpPr>
            <a:spLocks noGrp="1"/>
          </p:cNvSpPr>
          <p:nvPr>
            <p:ph idx="1"/>
          </p:nvPr>
        </p:nvSpPr>
        <p:spPr>
          <a:xfrm>
            <a:off x="956238" y="1824340"/>
            <a:ext cx="10515600" cy="1554024"/>
          </a:xfrm>
        </p:spPr>
        <p:txBody>
          <a:bodyPr>
            <a:normAutofit/>
          </a:bodyPr>
          <a:lstStyle/>
          <a:p>
            <a:r>
              <a:rPr lang="en-US" altLang="zh-CN" sz="2400" b="1" dirty="0"/>
              <a:t>Skip-gram</a:t>
            </a:r>
            <a:r>
              <a:rPr lang="en-US" altLang="zh-CN" sz="2400" dirty="0"/>
              <a:t>: </a:t>
            </a:r>
            <a:r>
              <a:rPr lang="en-US" altLang="zh-CN" sz="2000" dirty="0" err="1"/>
              <a:t>trouver</a:t>
            </a:r>
            <a:r>
              <a:rPr lang="en-US" altLang="zh-CN" sz="2000" dirty="0"/>
              <a:t> des </a:t>
            </a:r>
            <a:r>
              <a:rPr lang="en-US" altLang="zh-CN" sz="2000" dirty="0" err="1"/>
              <a:t>représentations</a:t>
            </a:r>
            <a:r>
              <a:rPr lang="en-US" altLang="zh-CN" sz="2000" dirty="0"/>
              <a:t> de mots </a:t>
            </a:r>
            <a:r>
              <a:rPr lang="en-US" altLang="zh-CN" sz="2000" dirty="0" err="1"/>
              <a:t>utiles</a:t>
            </a:r>
            <a:r>
              <a:rPr lang="en-US" altLang="zh-CN" sz="2000" dirty="0"/>
              <a:t> pour </a:t>
            </a:r>
            <a:r>
              <a:rPr lang="en-US" altLang="zh-CN" sz="2000" dirty="0" err="1"/>
              <a:t>prédire</a:t>
            </a:r>
            <a:r>
              <a:rPr lang="en-US" altLang="zh-CN" sz="2000" dirty="0"/>
              <a:t> les mots </a:t>
            </a:r>
            <a:r>
              <a:rPr lang="en-US" altLang="zh-CN" sz="2000" dirty="0" err="1"/>
              <a:t>environnants</a:t>
            </a:r>
            <a:r>
              <a:rPr lang="en-US" altLang="zh-CN" sz="2000" dirty="0"/>
              <a:t> dans </a:t>
            </a:r>
            <a:r>
              <a:rPr lang="en-US" altLang="zh-CN" sz="2000" dirty="0" err="1"/>
              <a:t>une</a:t>
            </a:r>
            <a:r>
              <a:rPr lang="en-US" altLang="zh-CN" sz="2000" dirty="0"/>
              <a:t> phrase </a:t>
            </a:r>
            <a:r>
              <a:rPr lang="en-US" altLang="zh-CN" sz="2000" dirty="0" err="1"/>
              <a:t>ou</a:t>
            </a:r>
            <a:r>
              <a:rPr lang="en-US" altLang="zh-CN" sz="2000" dirty="0"/>
              <a:t> un document.</a:t>
            </a:r>
          </a:p>
        </p:txBody>
      </p:sp>
      <p:sp>
        <p:nvSpPr>
          <p:cNvPr id="3" name="Rectangle 2"/>
          <p:cNvSpPr/>
          <p:nvPr/>
        </p:nvSpPr>
        <p:spPr>
          <a:xfrm>
            <a:off x="1709384" y="2613266"/>
            <a:ext cx="8360891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Un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réseau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télécommunications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permet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aux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ordinateurs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d'échanger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des données.</a:t>
            </a:r>
          </a:p>
        </p:txBody>
      </p:sp>
    </p:spTree>
    <p:extLst>
      <p:ext uri="{BB962C8B-B14F-4D97-AF65-F5344CB8AC3E}">
        <p14:creationId xmlns:p14="http://schemas.microsoft.com/office/powerpoint/2010/main" val="2256388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Objectif du</a:t>
            </a:r>
            <a:r>
              <a:rPr lang="zh-CN" altLang="en-US" dirty="0"/>
              <a:t> </a:t>
            </a:r>
            <a:r>
              <a:rPr lang="en-US" dirty="0"/>
              <a:t>Skip-gram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547257" y="2615750"/>
            <a:ext cx="3086964" cy="2238983"/>
            <a:chOff x="1248706" y="3420163"/>
            <a:chExt cx="3086964" cy="2238983"/>
          </a:xfrm>
        </p:grpSpPr>
        <p:sp>
          <p:nvSpPr>
            <p:cNvPr id="5" name="Rectangle 4"/>
            <p:cNvSpPr/>
            <p:nvPr/>
          </p:nvSpPr>
          <p:spPr>
            <a:xfrm>
              <a:off x="3302098" y="3813876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302098" y="4204209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302098" y="4912199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302098" y="5302532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570156" y="4537703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354311" y="4537703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>
              <a:stCxn id="9" idx="3"/>
              <a:endCxn id="10" idx="1"/>
            </p:cNvCxnSpPr>
            <p:nvPr/>
          </p:nvCxnSpPr>
          <p:spPr>
            <a:xfrm>
              <a:off x="1753036" y="4674863"/>
              <a:ext cx="6012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10" idx="3"/>
              <a:endCxn id="5" idx="1"/>
            </p:cNvCxnSpPr>
            <p:nvPr/>
          </p:nvCxnSpPr>
          <p:spPr>
            <a:xfrm flipV="1">
              <a:off x="2537191" y="3951036"/>
              <a:ext cx="764907" cy="7238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10" idx="3"/>
              <a:endCxn id="6" idx="1"/>
            </p:cNvCxnSpPr>
            <p:nvPr/>
          </p:nvCxnSpPr>
          <p:spPr>
            <a:xfrm flipV="1">
              <a:off x="2537191" y="4341369"/>
              <a:ext cx="764907" cy="3334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0" idx="3"/>
              <a:endCxn id="7" idx="1"/>
            </p:cNvCxnSpPr>
            <p:nvPr/>
          </p:nvCxnSpPr>
          <p:spPr>
            <a:xfrm>
              <a:off x="2537191" y="4674863"/>
              <a:ext cx="764907" cy="374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10" idx="3"/>
              <a:endCxn id="8" idx="1"/>
            </p:cNvCxnSpPr>
            <p:nvPr/>
          </p:nvCxnSpPr>
          <p:spPr>
            <a:xfrm>
              <a:off x="2537191" y="4674863"/>
              <a:ext cx="764907" cy="7648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248706" y="3424621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0070C0"/>
                  </a:solidFill>
                </a:rPr>
                <a:t>INPUT</a:t>
              </a:r>
              <a:endParaRPr lang="en-US" sz="1600" b="1" dirty="0">
                <a:solidFill>
                  <a:srgbClr val="0070C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916416" y="3420163"/>
              <a:ext cx="12479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0070C0"/>
                  </a:solidFill>
                </a:rPr>
                <a:t>PROJECTION</a:t>
              </a:r>
              <a:endParaRPr lang="en-US" sz="1600" b="1" dirty="0">
                <a:solidFill>
                  <a:srgbClr val="0070C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051179" y="3422860"/>
              <a:ext cx="9044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0070C0"/>
                  </a:solidFill>
                </a:rPr>
                <a:t>OUTPUT</a:t>
              </a:r>
              <a:endParaRPr lang="en-US" sz="1600" b="1" dirty="0">
                <a:solidFill>
                  <a:srgbClr val="0070C0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434137" y="4113030"/>
              <a:ext cx="5261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w(t)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602777" y="3741516"/>
              <a:ext cx="6928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w(t-2)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602777" y="4158654"/>
              <a:ext cx="6928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w(t-1)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602777" y="4876880"/>
              <a:ext cx="73289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w(t+1)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602777" y="5320592"/>
              <a:ext cx="73289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w(t+2)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56238" y="1824340"/>
                <a:ext cx="7883772" cy="486094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altLang="zh-CN" sz="2400" dirty="0"/>
                  <a:t>Étant donné une séquence de mots </a:t>
                </a:r>
                <a:r>
                  <a:rPr lang="en-US" altLang="zh-CN" sz="2400" dirty="0" err="1"/>
                  <a:t>d‘entraînement</a:t>
                </a:r>
                <a:r>
                  <a:rPr lang="zh-CN" alt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altLang="zh-CN" sz="2400" dirty="0"/>
                  <a:t>, </a:t>
                </a:r>
                <a:r>
                  <a:rPr lang="en-US" altLang="zh-CN" sz="2400" dirty="0" err="1"/>
                  <a:t>l'objectif</a:t>
                </a:r>
                <a:r>
                  <a:rPr lang="en-US" altLang="zh-CN" sz="2400" dirty="0"/>
                  <a:t> du skip-gram </a:t>
                </a:r>
                <a:r>
                  <a:rPr lang="en-US" altLang="zh-CN" sz="2400" dirty="0" err="1"/>
                  <a:t>est</a:t>
                </a:r>
                <a:r>
                  <a:rPr lang="en-US" altLang="zh-CN" sz="2400" dirty="0"/>
                  <a:t> de maximiser la </a:t>
                </a:r>
                <a:r>
                  <a:rPr lang="en-US" altLang="zh-CN" sz="2400" dirty="0" err="1"/>
                  <a:t>probabilité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logarithmique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moyenne</a:t>
                </a:r>
                <a:r>
                  <a:rPr lang="en-US" altLang="zh-CN" sz="2400" dirty="0"/>
                  <a:t> :: </a:t>
                </a:r>
              </a:p>
              <a:p>
                <a:endParaRPr lang="en-US" altLang="zh-CN" sz="2400" dirty="0"/>
              </a:p>
              <a:p>
                <a:endParaRPr lang="en-US" altLang="zh-CN" sz="2400" dirty="0"/>
              </a:p>
              <a:p>
                <a:r>
                  <a:rPr lang="en-US" sz="2400" dirty="0" err="1"/>
                  <a:t>Où</a:t>
                </a:r>
                <a:r>
                  <a:rPr lang="en-US" sz="2400" dirty="0"/>
                  <a:t> </a:t>
                </a:r>
                <a:r>
                  <a:rPr lang="en-US" sz="2400" i="1" dirty="0"/>
                  <a:t>c </a:t>
                </a:r>
                <a:r>
                  <a:rPr lang="en-US" sz="2400" dirty="0" err="1"/>
                  <a:t>est</a:t>
                </a:r>
                <a:r>
                  <a:rPr lang="en-US" sz="2400" dirty="0"/>
                  <a:t> la taille du </a:t>
                </a:r>
                <a:r>
                  <a:rPr lang="en-US" sz="2400" dirty="0" err="1"/>
                  <a:t>contexte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d'entraînement</a:t>
                </a:r>
                <a:r>
                  <a:rPr lang="en-US" altLang="zh-CN" sz="2400" dirty="0"/>
                  <a:t>.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400" dirty="0"/>
                  <a:t> est défini avec une </a:t>
                </a:r>
                <a:r>
                  <a:rPr lang="en-US" altLang="zh-CN" sz="2400" dirty="0" err="1"/>
                  <a:t>fonction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softmax</a:t>
                </a:r>
                <a:r>
                  <a:rPr lang="en-US" altLang="zh-CN" sz="2400" dirty="0"/>
                  <a:t>:</a:t>
                </a:r>
              </a:p>
              <a:p>
                <a:endParaRPr lang="en-US" altLang="zh-CN" sz="2400" dirty="0"/>
              </a:p>
              <a:p>
                <a:endParaRPr lang="en-US" altLang="zh-CN" sz="2400" dirty="0"/>
              </a:p>
              <a:p>
                <a:r>
                  <a:rPr lang="en-US" altLang="zh-CN" sz="2400" dirty="0" err="1"/>
                  <a:t>Où</a:t>
                </a:r>
                <a:r>
                  <a:rPr lang="en-US" altLang="zh-CN" sz="2400" dirty="0"/>
                  <a:t>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altLang="zh-CN" sz="2400" dirty="0"/>
                  <a:t> et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altLang="zh-CN" sz="2400" dirty="0"/>
                  <a:t> </a:t>
                </a:r>
                <a:r>
                  <a:rPr lang="en-US" sz="2400" dirty="0" err="1"/>
                  <a:t>sont</a:t>
                </a:r>
                <a:r>
                  <a:rPr lang="en-US" sz="2400" dirty="0"/>
                  <a:t> les </a:t>
                </a:r>
                <a:r>
                  <a:rPr lang="en-US" sz="2400" dirty="0" err="1"/>
                  <a:t>vecteurs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représentation</a:t>
                </a:r>
                <a:r>
                  <a:rPr lang="en-US" sz="2400" dirty="0"/>
                  <a:t> "entrée" et "sortie" de </a:t>
                </a:r>
                <a:r>
                  <a:rPr lang="en-US" sz="2400" i="1" dirty="0"/>
                  <a:t>w</a:t>
                </a:r>
                <a:r>
                  <a:rPr lang="en-US" altLang="zh-CN" sz="2400" dirty="0"/>
                  <a:t>. W </a:t>
                </a:r>
                <a:r>
                  <a:rPr lang="en-US" altLang="zh-CN" sz="2400" dirty="0" err="1"/>
                  <a:t>est</a:t>
                </a:r>
                <a:r>
                  <a:rPr lang="en-US" altLang="zh-CN" sz="2400" dirty="0"/>
                  <a:t> la taille du </a:t>
                </a:r>
                <a:r>
                  <a:rPr lang="en-US" altLang="zh-CN" sz="2400" dirty="0" err="1"/>
                  <a:t>vocabulaire</a:t>
                </a:r>
                <a:r>
                  <a:rPr lang="en-US" altLang="zh-CN" sz="2400" dirty="0"/>
                  <a:t>.</a:t>
                </a:r>
              </a:p>
              <a:p>
                <a:r>
                  <a:rPr lang="en-US" altLang="zh-CN" sz="2400" dirty="0" err="1"/>
                  <a:t>Calculer</a:t>
                </a:r>
                <a:r>
                  <a:rPr lang="en-US" altLang="zh-CN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sz="2400" dirty="0"/>
                  <a:t> est très coûteux en termes de calcul.</a:t>
                </a:r>
              </a:p>
            </p:txBody>
          </p:sp>
        </mc:Choice>
        <mc:Fallback xmlns="">
          <p:sp>
            <p:nvSpPr>
              <p:cNvPr id="47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56238" y="1824340"/>
                <a:ext cx="7883772" cy="4860940"/>
              </a:xfrm>
              <a:blipFill>
                <a:blip r:embed="rId3"/>
                <a:stretch>
                  <a:fillRect l="-1127" t="-2344" r="-193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3155862" y="2695345"/>
                <a:ext cx="3191771" cy="902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≠0</m:t>
                              </m:r>
                            </m:sub>
                            <m:sup/>
                            <m:e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5862" y="2695345"/>
                <a:ext cx="3191771" cy="902555"/>
              </a:xfrm>
              <a:prstGeom prst="rect">
                <a:avLst/>
              </a:prstGeom>
              <a:blipFill>
                <a:blip r:embed="rId4"/>
                <a:stretch>
                  <a:fillRect l="-17063" t="-91667" b="-14027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/>
              <p:cNvSpPr/>
              <p:nvPr/>
            </p:nvSpPr>
            <p:spPr>
              <a:xfrm>
                <a:off x="3340826" y="4347741"/>
                <a:ext cx="3470694" cy="8022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Sup>
                                    <m:sSub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𝑂</m:t>
                                          </m:r>
                                        </m:sub>
                                      </m:sSub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𝐼</m:t>
                                      </m:r>
                                    </m:sub>
                                  </m:sSub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sSubSup>
                                        <m:sSub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sub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𝐼</m:t>
                                          </m:r>
                                        </m:sub>
                                      </m:sSub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Rectangle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0826" y="4347741"/>
                <a:ext cx="3470694" cy="80220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4357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Échantillonnage</a:t>
            </a:r>
            <a:r>
              <a:rPr lang="en-US" dirty="0"/>
              <a:t> </a:t>
            </a:r>
            <a:r>
              <a:rPr lang="en-US" dirty="0" err="1"/>
              <a:t>Négatif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56238" y="1824340"/>
                <a:ext cx="10397562" cy="4860940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sz="2400" dirty="0"/>
                  <a:t>Modifier </a:t>
                </a:r>
                <a:r>
                  <a:rPr lang="en-US" altLang="zh-CN" sz="2400" dirty="0" err="1"/>
                  <a:t>l'objectif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comme</a:t>
                </a:r>
                <a:r>
                  <a:rPr lang="en-US" altLang="zh-CN" sz="2400" dirty="0"/>
                  <a:t> suit :</a:t>
                </a:r>
              </a:p>
              <a:p>
                <a:endParaRPr lang="en-US" altLang="zh-CN" sz="2400" dirty="0"/>
              </a:p>
              <a:p>
                <a:pPr marL="0" indent="0">
                  <a:buNone/>
                </a:pPr>
                <a:r>
                  <a:rPr lang="en-US" altLang="zh-CN" sz="2400" dirty="0"/>
                  <a:t> </a:t>
                </a:r>
              </a:p>
              <a:p>
                <a:r>
                  <a:rPr lang="en-US" altLang="zh-CN" sz="2400" dirty="0" err="1"/>
                  <a:t>L'objectif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est</a:t>
                </a:r>
                <a:r>
                  <a:rPr lang="en-US" altLang="zh-CN" sz="2400" dirty="0"/>
                  <a:t> de </a:t>
                </a:r>
                <a:r>
                  <a:rPr lang="en-US" altLang="zh-CN" sz="2400" dirty="0" err="1"/>
                  <a:t>distinguer</a:t>
                </a:r>
                <a:r>
                  <a:rPr lang="en-US" altLang="zh-CN" sz="2400" dirty="0"/>
                  <a:t> le mot </a:t>
                </a:r>
                <a:r>
                  <a:rPr lang="en-US" altLang="zh-CN" sz="2400" dirty="0" err="1"/>
                  <a:t>cible</a:t>
                </a:r>
                <a:r>
                  <a:rPr lang="en-US" altLang="zh-CN" sz="2400" dirty="0"/>
                  <a:t> </a:t>
                </a:r>
                <a:r>
                  <a:rPr lang="en-US" altLang="zh-CN" sz="2400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sub>
                    </m:sSub>
                  </m:oMath>
                </a14:m>
                <a:r>
                  <a:rPr lang="en-US" altLang="zh-CN" sz="2400" dirty="0"/>
                  <a:t>  des </a:t>
                </a:r>
                <a:r>
                  <a:rPr lang="en-US" altLang="zh-CN" sz="2400" dirty="0" err="1"/>
                  <a:t>échantillons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tirés</a:t>
                </a:r>
                <a:r>
                  <a:rPr lang="en-US" altLang="zh-CN" sz="2400" dirty="0"/>
                  <a:t> de la distribution de bruit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en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utilisant</a:t>
                </a:r>
                <a:r>
                  <a:rPr lang="en-US" altLang="zh-CN" sz="2400" dirty="0"/>
                  <a:t> la </a:t>
                </a:r>
                <a:r>
                  <a:rPr lang="en-US" altLang="zh-CN" sz="2400" dirty="0" err="1"/>
                  <a:t>régression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logistique</a:t>
                </a:r>
                <a:r>
                  <a:rPr lang="en-US" altLang="zh-CN" sz="2400" dirty="0"/>
                  <a:t>. k </a:t>
                </a:r>
                <a:r>
                  <a:rPr lang="en-US" altLang="zh-CN" sz="2400" dirty="0" err="1"/>
                  <a:t>est</a:t>
                </a:r>
                <a:r>
                  <a:rPr lang="en-US" altLang="zh-CN" sz="2400" dirty="0"/>
                  <a:t> le </a:t>
                </a:r>
                <a:r>
                  <a:rPr lang="en-US" altLang="zh-CN" sz="2400" dirty="0" err="1"/>
                  <a:t>nombre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d'échantillons</a:t>
                </a:r>
                <a:r>
                  <a:rPr lang="en-US" altLang="zh-CN" sz="2400" dirty="0"/>
                  <a:t> </a:t>
                </a:r>
                <a:r>
                  <a:rPr lang="en-US" altLang="zh-CN" sz="2400" dirty="0" err="1"/>
                  <a:t>négatifs</a:t>
                </a:r>
                <a:r>
                  <a:rPr lang="en-US" altLang="zh-CN" sz="2400" dirty="0"/>
                  <a:t> pour </a:t>
                </a:r>
                <a:r>
                  <a:rPr lang="en-US" altLang="zh-CN" sz="2400" dirty="0" err="1"/>
                  <a:t>chaque</a:t>
                </a:r>
                <a:r>
                  <a:rPr lang="en-US" altLang="zh-CN" sz="2400" dirty="0"/>
                  <a:t> mot </a:t>
                </a:r>
                <a:r>
                  <a:rPr lang="en-US" altLang="zh-CN" sz="2400" dirty="0" err="1"/>
                  <a:t>d'entrée</a:t>
                </a:r>
                <a:r>
                  <a:rPr lang="en-US" altLang="zh-CN" sz="2400" dirty="0"/>
                  <a:t> (</a:t>
                </a:r>
                <a:r>
                  <a:rPr lang="en-US" altLang="zh-CN" sz="2400" dirty="0" err="1"/>
                  <a:t>généralement</a:t>
                </a:r>
                <a:r>
                  <a:rPr lang="en-US" altLang="zh-CN" sz="2400" dirty="0"/>
                  <a:t> k </a:t>
                </a:r>
                <a:r>
                  <a:rPr lang="en-US" altLang="zh-CN" sz="2400" dirty="0" err="1"/>
                  <a:t>est</a:t>
                </a:r>
                <a:r>
                  <a:rPr lang="en-US" altLang="zh-CN" sz="2400" dirty="0"/>
                  <a:t> entre 5 et 20).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400" dirty="0"/>
                  <a:t> </a:t>
                </a:r>
                <a:r>
                  <a:rPr lang="en-US" sz="2400" dirty="0" err="1"/>
                  <a:t>est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généralement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défini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comme</a:t>
                </a:r>
                <a:r>
                  <a:rPr lang="en-US" sz="2400" dirty="0"/>
                  <a:t> la distribution </a:t>
                </a:r>
                <a:r>
                  <a:rPr lang="en-US" sz="2400" dirty="0" err="1"/>
                  <a:t>unigramme</a:t>
                </a:r>
                <a:r>
                  <a:rPr lang="en-US" altLang="zh-CN" sz="2400" dirty="0"/>
                  <a:t> U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400" dirty="0"/>
                  <a:t> </a:t>
                </a:r>
                <a:r>
                  <a:rPr lang="en-US" sz="2400" dirty="0" err="1"/>
                  <a:t>élevée</a:t>
                </a:r>
                <a:r>
                  <a:rPr lang="en-US" sz="2400" dirty="0"/>
                  <a:t> à la puissance </a:t>
                </a:r>
                <a:r>
                  <a:rPr lang="en-US" altLang="zh-CN" sz="2400" dirty="0"/>
                  <a:t>3/4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c'est</a:t>
                </a:r>
                <a:r>
                  <a:rPr lang="en-US" sz="2400" dirty="0"/>
                  <a:t>-à-dire :</a:t>
                </a:r>
                <a:endParaRPr lang="en-US" altLang="zh-CN" sz="2400" dirty="0"/>
              </a:p>
              <a:p>
                <a:endParaRPr lang="en-US" altLang="zh-CN" sz="2400" dirty="0"/>
              </a:p>
            </p:txBody>
          </p:sp>
        </mc:Choice>
        <mc:Fallback>
          <p:sp>
            <p:nvSpPr>
              <p:cNvPr id="47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56238" y="1824340"/>
                <a:ext cx="10397562" cy="4860940"/>
              </a:xfrm>
              <a:blipFill>
                <a:blip r:embed="rId3"/>
                <a:stretch>
                  <a:fillRect l="-854" t="-1563" r="-73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4151180" y="5668713"/>
                <a:ext cx="2884949" cy="4036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0.75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altLang="zh-CN" sz="2000" dirty="0"/>
                  <a:t> </a:t>
                </a:r>
                <a:endParaRPr lang="en-US" sz="2000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1180" y="5668713"/>
                <a:ext cx="2884949" cy="403637"/>
              </a:xfrm>
              <a:prstGeom prst="rect">
                <a:avLst/>
              </a:prstGeom>
              <a:blipFill>
                <a:blip r:embed="rId4"/>
                <a:stretch>
                  <a:fillRect b="-12121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891892" y="2059590"/>
                <a:ext cx="6649769" cy="10459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𝑂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func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sub>
                          </m:sSub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𝔼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~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</m:d>
                                </m:sub>
                              </m:sSub>
                            </m:sub>
                          </m:sSub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func>
                                <m:func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sSup>
                                        <m:s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p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func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1892" y="2059590"/>
                <a:ext cx="6649769" cy="1045927"/>
              </a:xfrm>
              <a:prstGeom prst="rect">
                <a:avLst/>
              </a:prstGeom>
              <a:blipFill>
                <a:blip r:embed="rId5"/>
                <a:stretch>
                  <a:fillRect l="-1143" t="-113253" r="-1143" b="-17590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9480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CBOW (</a:t>
            </a:r>
            <a:r>
              <a:rPr lang="en-US" dirty="0" err="1"/>
              <a:t>Mikolov</a:t>
            </a:r>
            <a:r>
              <a:rPr lang="en-US" dirty="0"/>
              <a:t> et al. 2013)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Au lieu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d'utiliser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des mots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centraux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pour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prédire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les mots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proches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on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utilise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les mots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proches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pour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prédire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les mots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centraux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Calcul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du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contexte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d'intégration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:</a:t>
            </a:r>
          </a:p>
          <a:p>
            <a:endParaRPr lang="en-US" dirty="0"/>
          </a:p>
          <a:p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Prédire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le mot central :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8816697" y="3082414"/>
            <a:ext cx="2890489" cy="2180611"/>
            <a:chOff x="8989417" y="3021454"/>
            <a:chExt cx="2890489" cy="2180611"/>
          </a:xfrm>
        </p:grpSpPr>
        <p:sp>
          <p:nvSpPr>
            <p:cNvPr id="5" name="Rectangle 4"/>
            <p:cNvSpPr/>
            <p:nvPr/>
          </p:nvSpPr>
          <p:spPr>
            <a:xfrm>
              <a:off x="9178249" y="3356795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9178249" y="3747128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9178249" y="4455118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178249" y="4845451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126938" y="4036490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083781" y="4053476"/>
              <a:ext cx="182880" cy="274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>
              <a:stCxn id="9" idx="3"/>
              <a:endCxn id="10" idx="1"/>
            </p:cNvCxnSpPr>
            <p:nvPr/>
          </p:nvCxnSpPr>
          <p:spPr>
            <a:xfrm flipH="1">
              <a:off x="10083781" y="4173650"/>
              <a:ext cx="1226037" cy="169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10" idx="3"/>
              <a:endCxn id="5" idx="1"/>
            </p:cNvCxnSpPr>
            <p:nvPr/>
          </p:nvCxnSpPr>
          <p:spPr>
            <a:xfrm flipH="1" flipV="1">
              <a:off x="9178249" y="3493955"/>
              <a:ext cx="1088412" cy="6966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10" idx="3"/>
              <a:endCxn id="6" idx="1"/>
            </p:cNvCxnSpPr>
            <p:nvPr/>
          </p:nvCxnSpPr>
          <p:spPr>
            <a:xfrm flipH="1" flipV="1">
              <a:off x="9178249" y="3884288"/>
              <a:ext cx="1088412" cy="3063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0" idx="3"/>
              <a:endCxn id="7" idx="1"/>
            </p:cNvCxnSpPr>
            <p:nvPr/>
          </p:nvCxnSpPr>
          <p:spPr>
            <a:xfrm flipH="1">
              <a:off x="9178249" y="4190636"/>
              <a:ext cx="1088412" cy="4016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endCxn id="8" idx="1"/>
            </p:cNvCxnSpPr>
            <p:nvPr/>
          </p:nvCxnSpPr>
          <p:spPr>
            <a:xfrm flipH="1">
              <a:off x="9178249" y="4269220"/>
              <a:ext cx="905532" cy="7133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8989417" y="3021454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0070C0"/>
                  </a:solidFill>
                </a:rPr>
                <a:t>INPUT</a:t>
              </a:r>
              <a:endParaRPr lang="en-US" sz="1600" b="1" dirty="0">
                <a:solidFill>
                  <a:srgbClr val="0070C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642708" y="3025462"/>
              <a:ext cx="12479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0070C0"/>
                  </a:solidFill>
                </a:rPr>
                <a:t>PROJECTION</a:t>
              </a:r>
              <a:endParaRPr lang="en-US" sz="1600" b="1" dirty="0">
                <a:solidFill>
                  <a:srgbClr val="0070C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0777471" y="3028159"/>
              <a:ext cx="9044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0070C0"/>
                  </a:solidFill>
                </a:rPr>
                <a:t>OUTPUT</a:t>
              </a:r>
              <a:endParaRPr lang="en-US" sz="1600" b="1" dirty="0">
                <a:solidFill>
                  <a:srgbClr val="0070C0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353800" y="4036490"/>
              <a:ext cx="5261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w(t)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478928" y="3284435"/>
              <a:ext cx="6928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w(t-2)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478928" y="3701573"/>
              <a:ext cx="6928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w(t-1)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478928" y="4419799"/>
              <a:ext cx="73289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w(t+1)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478928" y="4863511"/>
              <a:ext cx="73289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w(t+2)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angle 36"/>
              <p:cNvSpPr/>
              <p:nvPr/>
            </p:nvSpPr>
            <p:spPr>
              <a:xfrm>
                <a:off x="2545227" y="4755079"/>
                <a:ext cx="5566203" cy="7812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,…,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..,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Sup>
                                    <m:sSub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b>
                                      </m:sSub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sup>
                            <m:e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sSubSup>
                                        <m:sSub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sub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Rectangle 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5227" y="4755079"/>
                <a:ext cx="5566203" cy="78124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Rectangle 37"/>
              <p:cNvSpPr/>
              <p:nvPr/>
            </p:nvSpPr>
            <p:spPr>
              <a:xfrm>
                <a:off x="4031792" y="3318577"/>
                <a:ext cx="2202206" cy="79585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≠0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8" name="Rectangle 3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1792" y="3318577"/>
                <a:ext cx="2202206" cy="79585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28261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Analogie</a:t>
            </a:r>
            <a:r>
              <a:rPr lang="en-US" dirty="0"/>
              <a:t> des Mots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Trouvez</a:t>
            </a:r>
            <a:r>
              <a:rPr lang="en-US" dirty="0"/>
              <a:t> un mot qui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similaire</a:t>
            </a:r>
            <a:r>
              <a:rPr lang="en-US" dirty="0"/>
              <a:t> à </a:t>
            </a:r>
            <a:r>
              <a:rPr lang="en-US" b="1" dirty="0"/>
              <a:t>small</a:t>
            </a:r>
            <a:r>
              <a:rPr lang="en-US" dirty="0"/>
              <a:t> de la </a:t>
            </a:r>
            <a:r>
              <a:rPr lang="en-US" dirty="0" err="1"/>
              <a:t>même</a:t>
            </a:r>
            <a:r>
              <a:rPr lang="en-US" dirty="0"/>
              <a:t> manière que </a:t>
            </a:r>
            <a:r>
              <a:rPr lang="en-US" b="1" dirty="0"/>
              <a:t>le biggest</a:t>
            </a:r>
            <a:r>
              <a:rPr lang="zh-CN" altLang="en-US" b="1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similaire</a:t>
            </a:r>
            <a:r>
              <a:rPr lang="en-US" dirty="0"/>
              <a:t> à </a:t>
            </a:r>
            <a:r>
              <a:rPr lang="en-US" b="1" dirty="0"/>
              <a:t>big</a:t>
            </a:r>
            <a:r>
              <a:rPr lang="en-US" dirty="0"/>
              <a:t>.</a:t>
            </a:r>
          </a:p>
          <a:p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Calculez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le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vecteur</a:t>
            </a:r>
            <a:r>
              <a:rPr lang="en-US" dirty="0"/>
              <a:t> X = vector(“biggest”)-vector(“big”) + vector(“small”)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Recherchez</a:t>
            </a:r>
            <a:r>
              <a:rPr lang="en-US" dirty="0"/>
              <a:t> ensuite dans </a:t>
            </a:r>
            <a:r>
              <a:rPr lang="en-US" dirty="0" err="1"/>
              <a:t>l'espace</a:t>
            </a:r>
            <a:r>
              <a:rPr lang="en-US" dirty="0"/>
              <a:t> </a:t>
            </a:r>
            <a:r>
              <a:rPr lang="en-US" dirty="0" err="1"/>
              <a:t>vectoriel</a:t>
            </a:r>
            <a:r>
              <a:rPr lang="en-US" dirty="0"/>
              <a:t> le mot le plus </a:t>
            </a:r>
            <a:r>
              <a:rPr lang="en-US" dirty="0" err="1"/>
              <a:t>proche</a:t>
            </a:r>
            <a:r>
              <a:rPr lang="en-US" dirty="0"/>
              <a:t> de XX </a:t>
            </a:r>
            <a:r>
              <a:rPr lang="en-US" dirty="0" err="1"/>
              <a:t>mesuré</a:t>
            </a:r>
            <a:r>
              <a:rPr lang="en-US" dirty="0"/>
              <a:t> par la distance </a:t>
            </a:r>
            <a:r>
              <a:rPr lang="en-US" dirty="0" err="1"/>
              <a:t>cosinus</a:t>
            </a:r>
            <a:r>
              <a:rPr lang="en-US" dirty="0"/>
              <a:t> et </a:t>
            </a:r>
            <a:r>
              <a:rPr lang="en-US" dirty="0" err="1"/>
              <a:t>utilisez</a:t>
            </a:r>
            <a:r>
              <a:rPr lang="en-US" dirty="0"/>
              <a:t>-le </a:t>
            </a:r>
            <a:r>
              <a:rPr lang="en-US" dirty="0" err="1"/>
              <a:t>comme</a:t>
            </a:r>
            <a:r>
              <a:rPr lang="en-US" dirty="0"/>
              <a:t> </a:t>
            </a:r>
            <a:r>
              <a:rPr lang="en-US" dirty="0" err="1"/>
              <a:t>réponse</a:t>
            </a:r>
            <a:r>
              <a:rPr lang="en-US" dirty="0"/>
              <a:t>.</a:t>
            </a:r>
          </a:p>
        </p:txBody>
      </p:sp>
      <p:pic>
        <p:nvPicPr>
          <p:cNvPr id="1026" name="Picture 2" descr="Image result for word analogy king quee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415" y="4424729"/>
            <a:ext cx="3648075" cy="1657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2027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89" y="2055030"/>
            <a:ext cx="6961211" cy="29285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680" y="1690688"/>
            <a:ext cx="4889926" cy="342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840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Une Grande </a:t>
            </a:r>
            <a:r>
              <a:rPr lang="en-US" dirty="0" err="1"/>
              <a:t>Quantité</a:t>
            </a:r>
            <a:r>
              <a:rPr lang="en-US" dirty="0"/>
              <a:t> de Texte Non </a:t>
            </a:r>
            <a:r>
              <a:rPr lang="en-US" dirty="0" err="1"/>
              <a:t>Structuré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25665" y="1585754"/>
            <a:ext cx="2211705" cy="3870789"/>
            <a:chOff x="1098385" y="1819434"/>
            <a:chExt cx="2211705" cy="3870789"/>
          </a:xfrm>
        </p:grpSpPr>
        <p:pic>
          <p:nvPicPr>
            <p:cNvPr id="5122" name="Picture 2" descr="RÃ©sultats de recherche d'images pour Â«Â booksÂ Â»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8072" y="1819434"/>
              <a:ext cx="2152332" cy="1076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 descr="RÃ©sultats de recherche d'images pour Â«Â newspaperÂ Â»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857" b="15562"/>
            <a:stretch/>
          </p:blipFill>
          <p:spPr bwMode="auto">
            <a:xfrm>
              <a:off x="1098385" y="2895600"/>
              <a:ext cx="2211705" cy="1605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0" name="Picture 10" descr="RÃ©sultats de recherche d'images pour Â«Â scientific papersÂ Â»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6024" y="4500880"/>
              <a:ext cx="1943108" cy="1189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/>
          <p:cNvGrpSpPr/>
          <p:nvPr/>
        </p:nvGrpSpPr>
        <p:grpSpPr>
          <a:xfrm>
            <a:off x="3955415" y="1585754"/>
            <a:ext cx="2972118" cy="3765665"/>
            <a:chOff x="4148455" y="1819434"/>
            <a:chExt cx="2972118" cy="3765665"/>
          </a:xfrm>
        </p:grpSpPr>
        <p:pic>
          <p:nvPicPr>
            <p:cNvPr id="5126" name="Picture 6" descr="RÃ©sultats de recherche d'images pour Â«Â user reviewsÂ Â»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9575" y="1819434"/>
              <a:ext cx="2232025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8" name="Picture 8" descr="RÃ©sultats de recherche d'images pour Â«Â tweetsÂ Â»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48455" y="3224530"/>
              <a:ext cx="2878929" cy="13007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2" name="Picture 12" descr="RÃ©sultats de recherche d'images pour Â«Â facebook statusÂ Â»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9575" y="4654055"/>
              <a:ext cx="2900998" cy="9310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36" name="Picture 16" descr="RÃ©sultats de recherche d'images pour Â«Â electronic health recordsÂ Â»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391" y="2552700"/>
            <a:ext cx="41529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363339" y="5640805"/>
            <a:ext cx="10381766" cy="369332"/>
            <a:chOff x="1216024" y="6106160"/>
            <a:chExt cx="10381766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1216024" y="6106160"/>
              <a:ext cx="21163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Médias</a:t>
              </a:r>
              <a:r>
                <a:rPr lang="en-US" dirty="0"/>
                <a:t> </a:t>
              </a:r>
              <a:r>
                <a:rPr lang="en-US" dirty="0" err="1"/>
                <a:t>traditionnels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6428" y="6106160"/>
              <a:ext cx="16193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Médias</a:t>
              </a:r>
              <a:r>
                <a:rPr lang="en-US" dirty="0"/>
                <a:t> </a:t>
              </a:r>
              <a:r>
                <a:rPr lang="en-US" dirty="0" err="1"/>
                <a:t>sociaux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68508" y="6106160"/>
              <a:ext cx="3229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b="0" i="0" u="none" strike="noStrike" dirty="0">
                  <a:solidFill>
                    <a:srgbClr val="000000"/>
                  </a:solidFill>
                  <a:effectLst/>
                </a:rPr>
                <a:t>Dossiers de </a:t>
              </a:r>
              <a:r>
                <a:rPr lang="en-US" b="0" i="0" u="none" strike="noStrike" dirty="0" err="1">
                  <a:solidFill>
                    <a:srgbClr val="000000"/>
                  </a:solidFill>
                  <a:effectLst/>
                </a:rPr>
                <a:t>santé</a:t>
              </a:r>
              <a:r>
                <a:rPr lang="en-US" b="0" i="0" u="none" strike="noStrike" dirty="0">
                  <a:solidFill>
                    <a:srgbClr val="000000"/>
                  </a:solidFill>
                  <a:effectLst/>
                </a:rPr>
                <a:t> </a:t>
              </a:r>
              <a:r>
                <a:rPr lang="en-US" b="0" i="0" u="none" strike="noStrike" dirty="0" err="1">
                  <a:solidFill>
                    <a:srgbClr val="000000"/>
                  </a:solidFill>
                  <a:effectLst/>
                </a:rPr>
                <a:t>électroniques</a:t>
              </a:r>
              <a:endParaRPr lang="en-US" b="0" i="0" u="none" strike="noStrike" dirty="0">
                <a:solidFill>
                  <a:srgbClr val="000000"/>
                </a:soli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21231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4B46-8555-C844-A9E8-E4DCC731E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Représentations</a:t>
            </a:r>
            <a:r>
              <a:rPr lang="en-US" altLang="zh-CN" dirty="0"/>
              <a:t> de Mots dans </a:t>
            </a:r>
            <a:r>
              <a:rPr lang="en-US" altLang="zh-CN" dirty="0" err="1"/>
              <a:t>Pytorch</a:t>
            </a:r>
            <a:br>
              <a:rPr lang="en-US" altLang="zh-C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19AAD-FD65-8141-82E2-8261A54DD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https://github.com/blackredscarf/pytorch-SkipGram</a:t>
            </a:r>
            <a:endParaRPr lang="en-CA" dirty="0">
              <a:hlinkClick r:id="rId3"/>
            </a:endParaRPr>
          </a:p>
          <a:p>
            <a:r>
              <a:rPr lang="en-CA" dirty="0">
                <a:hlinkClick r:id="rId3"/>
              </a:rPr>
              <a:t>https://pytorch.org/tutorials/beginner/nlp/word_embeddings_tutorial.html</a:t>
            </a:r>
            <a:endParaRPr lang="en-C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379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Traduction</a:t>
            </a:r>
            <a:r>
              <a:rPr lang="en-US" dirty="0"/>
              <a:t> </a:t>
            </a:r>
            <a:r>
              <a:rPr lang="en-US" dirty="0" err="1"/>
              <a:t>Automatique</a:t>
            </a:r>
            <a:r>
              <a:rPr lang="en-US" dirty="0"/>
              <a:t> </a:t>
            </a:r>
            <a:r>
              <a:rPr lang="en-US" dirty="0" err="1"/>
              <a:t>Neuronale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6" y="2001104"/>
            <a:ext cx="6440014" cy="328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23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Séquence</a:t>
            </a:r>
            <a:r>
              <a:rPr lang="en-US" dirty="0"/>
              <a:t> à </a:t>
            </a:r>
            <a:r>
              <a:rPr lang="en-US" dirty="0" err="1"/>
              <a:t>Séquence</a:t>
            </a:r>
            <a:r>
              <a:rPr lang="en-US" dirty="0"/>
              <a:t> (</a:t>
            </a:r>
            <a:r>
              <a:rPr lang="en-US" dirty="0" err="1"/>
              <a:t>Encodeur-Décodeur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25" y="1898469"/>
            <a:ext cx="9840686" cy="440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54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19BB8-8387-514C-841F-F86A29CB8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Séquence</a:t>
            </a:r>
            <a:r>
              <a:rPr lang="en-US" dirty="0"/>
              <a:t> à </a:t>
            </a:r>
            <a:r>
              <a:rPr lang="en-US" dirty="0" err="1"/>
              <a:t>Séquence</a:t>
            </a:r>
            <a:r>
              <a:rPr lang="en-US" dirty="0"/>
              <a:t> (</a:t>
            </a:r>
            <a:r>
              <a:rPr lang="en-US" dirty="0" err="1"/>
              <a:t>Encodeur-Décodeur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30280-2A3F-CD49-8A43-15AF27E4B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Encodeur</a:t>
            </a:r>
            <a:endParaRPr lang="en-US" b="1" dirty="0"/>
          </a:p>
          <a:p>
            <a:pPr lvl="1"/>
            <a:r>
              <a:rPr lang="en-US" dirty="0"/>
              <a:t>Un </a:t>
            </a:r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récurrents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Décodeur</a:t>
            </a:r>
            <a:endParaRPr lang="en-US" b="1" dirty="0"/>
          </a:p>
          <a:p>
            <a:pPr lvl="1"/>
            <a:r>
              <a:rPr lang="en-US" dirty="0"/>
              <a:t>Un </a:t>
            </a:r>
            <a:r>
              <a:rPr lang="en-US" dirty="0" err="1"/>
              <a:t>autre</a:t>
            </a:r>
            <a:r>
              <a:rPr lang="en-US" dirty="0"/>
              <a:t> </a:t>
            </a:r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récurrents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322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534A1-7A0E-C44D-9C6A-29B9E830C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Décodeur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DBB1F-250C-6C45-A765-622B81295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La </a:t>
            </a:r>
            <a:r>
              <a:rPr lang="en-US" altLang="zh-CN" dirty="0" err="1"/>
              <a:t>représentation</a:t>
            </a:r>
            <a:r>
              <a:rPr lang="en-US" altLang="zh-CN" dirty="0"/>
              <a:t> </a:t>
            </a:r>
            <a:r>
              <a:rPr lang="en-US" altLang="zh-CN" dirty="0" err="1"/>
              <a:t>cachée</a:t>
            </a:r>
            <a:r>
              <a:rPr lang="en-US" altLang="zh-CN" dirty="0"/>
              <a:t> 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La distribution </a:t>
            </a:r>
            <a:r>
              <a:rPr lang="en-US" altLang="zh-CN" dirty="0" err="1"/>
              <a:t>conditionnelle</a:t>
            </a:r>
            <a:r>
              <a:rPr lang="en-US" altLang="zh-CN" dirty="0"/>
              <a:t> du prochain</a:t>
            </a:r>
          </a:p>
          <a:p>
            <a:pPr marL="0" indent="0">
              <a:buNone/>
            </a:pPr>
            <a:r>
              <a:rPr lang="en-US" altLang="zh-CN" dirty="0" err="1"/>
              <a:t>symbole</a:t>
            </a:r>
            <a:r>
              <a:rPr lang="en-US" altLang="zh-CN" dirty="0"/>
              <a:t> 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EAACB-4354-0549-A0EA-770CC31B20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768" t="7822" b="-230"/>
          <a:stretch/>
        </p:blipFill>
        <p:spPr>
          <a:xfrm>
            <a:off x="7372243" y="1459893"/>
            <a:ext cx="4647935" cy="40688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A15A7C8-1B63-FF4D-8FFD-0FEBFDC7354B}"/>
                  </a:ext>
                </a:extLst>
              </p:cNvPr>
              <p:cNvSpPr txBox="1"/>
              <p:nvPr/>
            </p:nvSpPr>
            <p:spPr>
              <a:xfrm>
                <a:off x="2769918" y="2532413"/>
                <a:ext cx="275569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800" b="1" i="1" smtClean="0"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A15A7C8-1B63-FF4D-8FFD-0FEBFDC735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9918" y="2532413"/>
                <a:ext cx="2755691" cy="430887"/>
              </a:xfrm>
              <a:prstGeom prst="rect">
                <a:avLst/>
              </a:prstGeom>
              <a:blipFill>
                <a:blip r:embed="rId3"/>
                <a:stretch>
                  <a:fillRect l="-917" r="-4128" b="-3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8363301-0F0B-9849-A127-3CBE3A11F965}"/>
                  </a:ext>
                </a:extLst>
              </p:cNvPr>
              <p:cNvSpPr/>
              <p:nvPr/>
            </p:nvSpPr>
            <p:spPr>
              <a:xfrm>
                <a:off x="1814884" y="4431866"/>
                <a:ext cx="5408917" cy="5091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…,</m:t>
                          </m:r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2400" b="1" i="1" smtClean="0"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8363301-0F0B-9849-A127-3CBE3A11F9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4884" y="4431866"/>
                <a:ext cx="5408917" cy="509178"/>
              </a:xfrm>
              <a:prstGeom prst="rect">
                <a:avLst/>
              </a:prstGeom>
              <a:blipFill>
                <a:blip r:embed="rId4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6379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E76A8-5443-6740-926B-A9DB78BF8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La </a:t>
            </a:r>
            <a:r>
              <a:rPr lang="en-US" altLang="zh-CN" dirty="0" err="1"/>
              <a:t>fonction</a:t>
            </a:r>
            <a:r>
              <a:rPr lang="en-US" altLang="zh-CN" dirty="0"/>
              <a:t> objective finale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BF98A-5097-6B49-AB2E-F83312E17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Maximiser le </a:t>
            </a:r>
            <a:r>
              <a:rPr lang="en-US" altLang="zh-CN" dirty="0" err="1"/>
              <a:t>logarithme</a:t>
            </a:r>
            <a:r>
              <a:rPr lang="en-US" altLang="zh-CN" dirty="0"/>
              <a:t> de vraisemblance </a:t>
            </a:r>
            <a:r>
              <a:rPr lang="en-US" altLang="zh-CN" dirty="0" err="1"/>
              <a:t>conditionnelle</a:t>
            </a:r>
            <a:r>
              <a:rPr lang="en-US" altLang="zh-CN" dirty="0"/>
              <a:t> :	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E638536-4E33-B141-866A-C9167F476494}"/>
                  </a:ext>
                </a:extLst>
              </p:cNvPr>
              <p:cNvSpPr txBox="1"/>
              <p:nvPr/>
            </p:nvSpPr>
            <p:spPr>
              <a:xfrm>
                <a:off x="3524001" y="3138055"/>
                <a:ext cx="3771610" cy="10432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8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func>
                                <m:funcPr>
                                  <m:ctrlPr>
                                    <a:rPr lang="zh-CN" alt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zh-CN" sz="2800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sub>
                                  </m:sSub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b="1" i="1" smtClean="0">
                                          <a:latin typeface="Cambria Math" panose="02040503050406030204" pitchFamily="18" charset="0"/>
                                        </a:rPr>
                                        <m:t>𝒚</m:t>
                                      </m:r>
                                    </m:e>
                                    <m:sub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b="1" i="1" smtClean="0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nary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E638536-4E33-B141-866A-C9167F476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4001" y="3138055"/>
                <a:ext cx="3771610" cy="1043234"/>
              </a:xfrm>
              <a:prstGeom prst="rect">
                <a:avLst/>
              </a:prstGeom>
              <a:blipFill>
                <a:blip r:embed="rId2"/>
                <a:stretch>
                  <a:fillRect l="-6711" t="-145783" r="-3020" b="-2024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65358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Résultats</a:t>
            </a:r>
            <a:r>
              <a:rPr lang="en-US" dirty="0"/>
              <a:t> sur la </a:t>
            </a:r>
            <a:r>
              <a:rPr lang="en-US" dirty="0" err="1"/>
              <a:t>Traduction</a:t>
            </a:r>
            <a:r>
              <a:rPr lang="en-US" dirty="0"/>
              <a:t> </a:t>
            </a:r>
            <a:r>
              <a:rPr lang="en-US" dirty="0" err="1"/>
              <a:t>Automatique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176" y="2345121"/>
            <a:ext cx="7641296" cy="26679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07356" y="5273293"/>
            <a:ext cx="4130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Tableau : </a:t>
            </a:r>
            <a:r>
              <a:rPr lang="en-US" b="0" i="1" u="none" strike="noStrike" dirty="0" err="1">
                <a:solidFill>
                  <a:srgbClr val="000000"/>
                </a:solidFill>
                <a:effectLst/>
              </a:rPr>
              <a:t>Résultats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1" u="none" strike="noStrike" dirty="0" err="1">
                <a:solidFill>
                  <a:srgbClr val="000000"/>
                </a:solidFill>
                <a:effectLst/>
              </a:rPr>
              <a:t>l'anglais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 au </a:t>
            </a:r>
            <a:r>
              <a:rPr lang="en-US" b="0" i="1" u="none" strike="noStrike" dirty="0" err="1">
                <a:solidFill>
                  <a:srgbClr val="000000"/>
                </a:solidFill>
                <a:effectLst/>
              </a:rPr>
              <a:t>français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06501" y="1690688"/>
            <a:ext cx="64739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Les deux, </a:t>
            </a:r>
            <a:r>
              <a:rPr lang="en-US" sz="2400" dirty="0" err="1"/>
              <a:t>encodeur</a:t>
            </a:r>
            <a:r>
              <a:rPr lang="en-US" sz="2400" dirty="0"/>
              <a:t> et </a:t>
            </a:r>
            <a:r>
              <a:rPr lang="en-US" sz="2400" dirty="0" err="1"/>
              <a:t>décodeur</a:t>
            </a:r>
            <a:r>
              <a:rPr lang="en-US" sz="2400" dirty="0"/>
              <a:t>, </a:t>
            </a:r>
            <a:r>
              <a:rPr lang="en-US" sz="2400" dirty="0" err="1"/>
              <a:t>sont</a:t>
            </a:r>
            <a:r>
              <a:rPr lang="en-US" sz="2400" dirty="0"/>
              <a:t> des RNNs.</a:t>
            </a:r>
          </a:p>
        </p:txBody>
      </p:sp>
    </p:spTree>
    <p:extLst>
      <p:ext uri="{BB962C8B-B14F-4D97-AF65-F5344CB8AC3E}">
        <p14:creationId xmlns:p14="http://schemas.microsoft.com/office/powerpoint/2010/main" val="2551447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Merci!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937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Classification de Documents (Phrases)</a:t>
            </a:r>
          </a:p>
        </p:txBody>
      </p:sp>
      <p:pic>
        <p:nvPicPr>
          <p:cNvPr id="6146" name="Picture 2" descr="RÃ©sultats de recherche d'images pour Â«Â document classificationÂ Â»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360" y="2631440"/>
            <a:ext cx="4370680" cy="214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90800" y="5345350"/>
            <a:ext cx="2280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Classification par </a:t>
            </a:r>
            <a:r>
              <a:rPr lang="en-US" dirty="0" err="1"/>
              <a:t>sujet</a:t>
            </a:r>
            <a:endParaRPr lang="en-US" dirty="0"/>
          </a:p>
        </p:txBody>
      </p:sp>
      <p:pic>
        <p:nvPicPr>
          <p:cNvPr id="6148" name="Picture 4" descr="RÃ©sultats de recherche d'images pour Â«Â user reviewsÂ Â»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7335" y="2749233"/>
            <a:ext cx="3796665" cy="21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908800" y="5345350"/>
            <a:ext cx="2779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Classification de sentiment</a:t>
            </a:r>
          </a:p>
        </p:txBody>
      </p:sp>
    </p:spTree>
    <p:extLst>
      <p:ext uri="{BB962C8B-B14F-4D97-AF65-F5344CB8AC3E}">
        <p14:creationId xmlns:p14="http://schemas.microsoft.com/office/powerpoint/2010/main" val="1995707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Regroupement</a:t>
            </a:r>
            <a:r>
              <a:rPr lang="en-US" dirty="0"/>
              <a:t> de Documents</a:t>
            </a:r>
          </a:p>
        </p:txBody>
      </p:sp>
      <p:pic>
        <p:nvPicPr>
          <p:cNvPr id="7170" name="Picture 2" descr="RÃ©sultats de recherche d'images pour Â«Â books libraryÂ Â»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5175" y="2032000"/>
            <a:ext cx="4555744" cy="284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6" descr="RÃ©sultats de recherche d'images pour Â«Â booksÂ Â»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RÃ©sultats de recherche d'images pour Â«Â booksÂ Â»"/>
          <p:cNvSpPr>
            <a:spLocks noChangeAspect="1" noChangeArrowheads="1"/>
          </p:cNvSpPr>
          <p:nvPr/>
        </p:nvSpPr>
        <p:spPr bwMode="auto">
          <a:xfrm>
            <a:off x="1305379" y="-530106"/>
            <a:ext cx="62669" cy="6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8" name="Picture 10" descr="RÃ©sultats de recherche d'images pour Â«Â booksÂ Â»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15" y="1924368"/>
            <a:ext cx="3940102" cy="284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ight Arrow 8"/>
          <p:cNvSpPr/>
          <p:nvPr/>
        </p:nvSpPr>
        <p:spPr>
          <a:xfrm>
            <a:off x="5770880" y="3105722"/>
            <a:ext cx="722220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212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Recherche </a:t>
            </a:r>
            <a:r>
              <a:rPr lang="en-US" dirty="0" err="1"/>
              <a:t>d'Information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7318" b="11877"/>
          <a:stretch/>
        </p:blipFill>
        <p:spPr>
          <a:xfrm>
            <a:off x="1109188" y="1839309"/>
            <a:ext cx="8418284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21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Réponse</a:t>
            </a:r>
            <a:r>
              <a:rPr lang="en-US" dirty="0"/>
              <a:t> à des Questions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348" y="2303151"/>
            <a:ext cx="8902959" cy="229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214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u="none" strike="noStrike" dirty="0">
                <a:effectLst/>
              </a:rPr>
              <a:t>Résumé de Texte</a:t>
            </a:r>
            <a:endParaRPr lang="en-US" b="0" i="0" u="none" strike="noStrike" dirty="0">
              <a:effectLst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950296" y="2249732"/>
            <a:ext cx="10818106" cy="2929009"/>
            <a:chOff x="808056" y="1375972"/>
            <a:chExt cx="10818106" cy="29290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8056" y="1375972"/>
              <a:ext cx="10818106" cy="1423435"/>
            </a:xfrm>
            <a:prstGeom prst="rect">
              <a:avLst/>
            </a:prstGeom>
          </p:spPr>
        </p:pic>
        <p:sp>
          <p:nvSpPr>
            <p:cNvPr id="6" name="Down Arrow 5"/>
            <p:cNvSpPr/>
            <p:nvPr/>
          </p:nvSpPr>
          <p:spPr>
            <a:xfrm>
              <a:off x="5552551" y="2669634"/>
              <a:ext cx="484632" cy="765166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6146" y="3511551"/>
              <a:ext cx="6876393" cy="7934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067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69112-1567-0844-87C9-8CE48D560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Systèmes</a:t>
            </a:r>
            <a:r>
              <a:rPr lang="en-US" dirty="0"/>
              <a:t> de Dialogue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6E3F6-5162-F74B-9A94-F8D8675E3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ChatGPT paid version is here, but will the AI chatbot still be free to use?  - India Today">
            <a:extLst>
              <a:ext uri="{FF2B5EF4-FFF2-40B4-BE49-F238E27FC236}">
                <a16:creationId xmlns:a16="http://schemas.microsoft.com/office/drawing/2014/main" id="{13DCA830-4BC7-1D7C-1A89-DB74FCCF4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435" y="1463964"/>
            <a:ext cx="8763000" cy="492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849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Traduction</a:t>
            </a:r>
            <a:r>
              <a:rPr lang="en-US" dirty="0"/>
              <a:t> </a:t>
            </a:r>
            <a:r>
              <a:rPr lang="en-US" dirty="0" err="1"/>
              <a:t>Automatique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546" y="2173824"/>
            <a:ext cx="4967374" cy="253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28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4451</TotalTime>
  <Words>810</Words>
  <Application>Microsoft Macintosh PowerPoint</Application>
  <PresentationFormat>Widescreen</PresentationFormat>
  <Paragraphs>133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-webkit-standard</vt:lpstr>
      <vt:lpstr>Arial</vt:lpstr>
      <vt:lpstr>Calibri</vt:lpstr>
      <vt:lpstr>Calibri Light</vt:lpstr>
      <vt:lpstr>Cambria Math</vt:lpstr>
      <vt:lpstr>Times New Roman</vt:lpstr>
      <vt:lpstr>Office Theme</vt:lpstr>
      <vt:lpstr>Compréhension du Langage Naturel</vt:lpstr>
      <vt:lpstr>Une Grande Quantité de Texte Non Structuré</vt:lpstr>
      <vt:lpstr>Classification de Documents (Phrases)</vt:lpstr>
      <vt:lpstr>Regroupement de Documents</vt:lpstr>
      <vt:lpstr>Recherche d'Information</vt:lpstr>
      <vt:lpstr>Réponse à des Questions</vt:lpstr>
      <vt:lpstr>Résumé de Texte</vt:lpstr>
      <vt:lpstr>Systèmes de Dialogue</vt:lpstr>
      <vt:lpstr>Traduction Automatique</vt:lpstr>
      <vt:lpstr>Questions de Recherche</vt:lpstr>
      <vt:lpstr>Représentations Classiques des Mots</vt:lpstr>
      <vt:lpstr>Représentations des Mots par Réseaux Neuronaux (Bengio et al. 2003)</vt:lpstr>
      <vt:lpstr>Hypothèse Distributionnelle</vt:lpstr>
      <vt:lpstr>Word2VEC (Mikolov et al. 2013)</vt:lpstr>
      <vt:lpstr>Objectif du Skip-gram</vt:lpstr>
      <vt:lpstr>Échantillonnage Négatif (Mikolov et al. 2013)</vt:lpstr>
      <vt:lpstr>CBOW (Mikolov et al. 2013)</vt:lpstr>
      <vt:lpstr>Analogie des Mots</vt:lpstr>
      <vt:lpstr>Exemples</vt:lpstr>
      <vt:lpstr>Représentations de Mots dans Pytorch </vt:lpstr>
      <vt:lpstr>Traduction Automatique Neuronale </vt:lpstr>
      <vt:lpstr>Séquence à Séquence (Encodeur-Décodeur)</vt:lpstr>
      <vt:lpstr>Séquence à Séquence (Encodeur-Décodeur)</vt:lpstr>
      <vt:lpstr>Décodeur</vt:lpstr>
      <vt:lpstr>La fonction objective finale</vt:lpstr>
      <vt:lpstr>Résultats sur la Traduction Automatique</vt:lpstr>
      <vt:lpstr>Merci!</vt:lpstr>
    </vt:vector>
  </TitlesOfParts>
  <Company>HEC Montréal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</dc:title>
  <dc:creator>jian tang</dc:creator>
  <cp:lastModifiedBy>Jian Tang</cp:lastModifiedBy>
  <cp:revision>204</cp:revision>
  <dcterms:created xsi:type="dcterms:W3CDTF">2018-09-11T21:06:02Z</dcterms:created>
  <dcterms:modified xsi:type="dcterms:W3CDTF">2024-09-27T02:37:37Z</dcterms:modified>
</cp:coreProperties>
</file>

<file path=docProps/thumbnail.jpeg>
</file>